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1" r:id="rId3"/>
    <p:sldId id="267" r:id="rId4"/>
    <p:sldId id="268" r:id="rId5"/>
    <p:sldId id="275" r:id="rId6"/>
    <p:sldId id="273" r:id="rId7"/>
    <p:sldId id="271" r:id="rId8"/>
    <p:sldId id="270" r:id="rId9"/>
    <p:sldId id="272" r:id="rId10"/>
    <p:sldId id="269" r:id="rId11"/>
    <p:sldId id="276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CE29-29FB-40FE-9B7A-3E7526C8DC40}" type="datetimeFigureOut">
              <a:rPr lang="ro-RO" smtClean="0"/>
              <a:t>15.04.2020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73C0F-C5A6-4E34-80B3-EC75020D94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351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0E14-5691-46C0-836C-D4F87E38E900}" type="datetimeFigureOut">
              <a:rPr lang="ro-RO" smtClean="0"/>
              <a:t>15.04.2020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58B3-2E3B-47BA-9094-89FBCA7DB8E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47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178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295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15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3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1533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52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138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32697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458B3-2E3B-47BA-9094-89FBCA7DB8ED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841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478F-7875-4EFA-9E62-B3C2A246CB0C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610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79E9-85E6-4D39-B836-6F72C3D9F611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176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A9DF-65AF-483C-B058-B21BDBA587C9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158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7E415C-E6E0-4338-AB5C-2E55F8964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684D06E-BC26-429E-96B8-2A40D611B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B97310-2274-4237-AA2E-845B9FE8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58971B-66BC-4804-A972-8E4F605F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5CDF4D5-0E2A-4E82-8C61-6CA199DC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0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9D7EC2-BC81-4C58-8892-724DCFE6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5C9429-4F9A-4788-A872-67AB55D9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1C1ACA9-66FC-4D3D-BE13-7327629E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A90FE7C-5C0F-429B-88E6-87F26EE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761E7D0-75E4-421B-B542-444F15D0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2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0BB220-4D45-4F88-840C-A29C3F86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6D17A8D-15B4-49F4-A74B-B6122293E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E07B99A-6526-4A0B-AFC4-0C758299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880CCF4-34F5-4F8B-B120-59F33DDE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A3D9C48-25BA-4452-AFD3-BC0C20A1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4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6F50E05-4A2C-4A54-977D-9A156F0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7515847-28D3-4126-992D-3C2CF8ED8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F7CC1A5-FD93-43EB-917E-B0E004D1A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732D6DB-649A-43D2-907F-682B8C24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385B435-862B-4F42-A4BE-23912E17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501B361-D937-4621-A20B-DF4E7F13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6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5A27BED-7C43-48E4-800A-AA2535C1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DB8C6D8-9F30-4B0B-8B75-0CC860E23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D2EB9C53-DA32-41D7-9104-C3666CE78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91BE9461-6CFE-4FAD-AECF-7B999680D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82D36EB-D92C-473F-829F-13BB403D2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186F6FE2-56A9-4F39-B09B-C1E0CCAB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D4096CDB-59F1-4B2E-84B0-3861822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8A6B24D-1A8A-46BC-B014-4319D8AD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4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9ADE4A6-3E06-4472-AD34-6AB872C6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9EFAA452-32BA-409A-878D-3C217C19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64F453D-7057-46FF-80E9-296060FF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28CEC26-53CF-4A70-AC43-F6778434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5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664C2C5-5F8A-432E-8A8B-0FAF42AA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6D473CE3-ABBB-4E8C-B8B1-740299E4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C442E8A2-3B70-487D-A1D4-6C1EDD60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84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9365B3-3121-431C-92AD-2270E8EB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8D20149-4FF5-4F7D-971E-4F6F71342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250CFBC-9B50-4373-927D-2CE52E5CB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70119A0-8F85-4BF5-8F94-636E3AB4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A497C1-3AEF-4435-ADD7-54B4A2D2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A34C97D-7B06-488C-920F-496E6B61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CDF-AD9D-4FE4-B91B-E24890BA8F95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44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AF3E81-C31A-4305-85EA-C14E7E0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2E046BB-FB43-43EF-A82C-0BDD91C0D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FE5C3B2-C5A9-4097-9F4A-904249263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02B74B5-BFFC-4573-8A52-C6C9D07A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3439595-3A50-4734-9A95-D1702078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3F1E11B-0CDA-499D-ADCE-41EED988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4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36EB7D-D7AE-482D-8124-F12B8BA6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5ADFBAA4-987D-4B1F-8F10-DAACAF090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75AAD70-76BE-4601-A124-D7F84A60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D25A236-873F-409A-9D10-6977209A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FD7A1C5-02FD-4170-B1FA-452A9E04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3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B3BCC39-85A4-4913-AE32-504D424AC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AB5143A2-6922-489F-A7B7-603C0743E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ABAE7E6-A0BB-49F5-AF31-E49B0F97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F3F0647-4FBF-408C-9EBD-CE757B38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49E993D-B3AB-4AB3-9CE4-596FF6BD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1C9D-6D31-4A15-A8A9-894E6E59034D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605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5B28-D6BA-4BBB-AE4F-2270CDF007BB}" type="datetime1">
              <a:rPr lang="ro-RO" smtClean="0"/>
              <a:t>15.04.2020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424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2AD1-E825-4F33-8B33-5BD9DE79D805}" type="datetime1">
              <a:rPr lang="ro-RO" smtClean="0"/>
              <a:t>15.04.2020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6381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328ED-9ACB-4390-AA92-D2BA9F94DB9A}" type="datetime1">
              <a:rPr lang="ro-RO" smtClean="0"/>
              <a:t>15.04.2020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085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C279-12FA-43E5-A9D5-9E12F353AF9E}" type="datetime1">
              <a:rPr lang="ro-RO" smtClean="0"/>
              <a:t>15.04.2020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1263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A85D-E2C5-4CEB-A144-92426CA08C09}" type="datetime1">
              <a:rPr lang="ro-RO" smtClean="0"/>
              <a:t>15.04.2020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10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05E1-6899-4AD2-B3F5-AE49E73B9FE0}" type="datetime1">
              <a:rPr lang="ro-RO" smtClean="0"/>
              <a:t>15.04.2020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97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668E-43C2-4919-9027-0C5F0F117AD5}" type="datetime1">
              <a:rPr lang="ro-RO" smtClean="0"/>
              <a:t>15.04.2020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Proiect cofinanțat din Fondul European de Dezvoltare Regională prin  Programul Operațional Infrastructură Mare 2014-2020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1166-1351-4A1F-9A7D-EAE6D839A75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42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8F9E75E6-F9C3-4ED2-A6DB-001D015B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9C462D9-BE99-4984-BA63-E9FA4408F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072B516-0599-4609-88F6-F965E3EF2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0022-6537-47A2-BEB7-D1189BD08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2FB6446-77DC-48DA-B7F0-58F3589F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1CAB294-9041-4517-9E0D-0B3476A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247C-4519-4C62-8311-B861704B0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4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" y="1418216"/>
            <a:ext cx="8830019" cy="4201014"/>
          </a:xfrm>
          <a:prstGeom prst="rect">
            <a:avLst/>
          </a:prstGeom>
          <a:blipFill dpi="0" rotWithShape="1">
            <a:blip r:embed="rId7">
              <a:alphaModFix amt="50000"/>
            </a:blip>
            <a:srcRect/>
            <a:tile tx="0" ty="0" sx="100000" sy="100000" flip="none" algn="tl"/>
          </a:blip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2061" y="2678355"/>
            <a:ext cx="849694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Proiect: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 ”Asigurarea unui management integrat, conservativ şi durabil al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ariilor naturale protejate administrate de Judeţul Neamţ „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Cod SMIS 117007</a:t>
            </a:r>
            <a:b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Contract de finanțare nr. 179 din 11.06.2018</a:t>
            </a:r>
            <a:b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începerii proiectului: 12.06.2018</a:t>
            </a:r>
            <a:b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Data finalizării proiectului: 31.12.2020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" y="5523766"/>
            <a:ext cx="2106309" cy="11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4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" y="1484784"/>
            <a:ext cx="8758012" cy="4052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745" y="3371292"/>
            <a:ext cx="8496942" cy="82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b="1" dirty="0">
                <a:latin typeface="Arial" panose="020B0604020202020204" pitchFamily="34" charset="0"/>
                <a:cs typeface="Arial" panose="020B0604020202020204" pitchFamily="34" charset="0"/>
              </a:rPr>
              <a:t>Vă mulțumim pentru atenția acordată !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6" y="5537019"/>
            <a:ext cx="2061269" cy="10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3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217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3548" y="1471934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Valoare totală eligibilă proiect: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12.431.214,26  lei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2.722.561,16 euro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b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Finanțare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POIM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2014-2020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cheltuieli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eligibile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(85% FEDR + 15%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buget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stat)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Obiectivul general al proiectului: </a:t>
            </a:r>
          </a:p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Menținerea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stării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conservare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speciilor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conservativ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siturile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ROSPA0129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Masivul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Ceahlău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ROSCI0024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Ceahlău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Național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Ceahlău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rezervațiile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2.642.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Cascada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Duruitoarea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2.641.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Polița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2.661.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Lacul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Izvorul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Muntelui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participativ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vizează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elaborarea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Plan de management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conștientizarea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factorilor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interesați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beneficiile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conservării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acestora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445225"/>
            <a:ext cx="2061268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" y="1418216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948" y="1696759"/>
            <a:ext cx="88300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Obiectivele specifice ale proiectului: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1. OS.1 - Îmbunătățirea managementului siturilor, în scopul conservării favorabile a speciilor și habitatelor de pe teritoriul acestuia prin elaborarea / revizuirea planului de management, în concordanță cu legislația în vigoare.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2. OS.2 - Creșterea nivelului de informare, educare și conștientizare a grupurilor țintă cu privire la necesitatea protejării și conservării resurselor naturale din ariile vizate de proiect cu respectarea principiilor dezvoltării durabile.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3. OS.3 – Întărirea capacității administrative și a competențelor personalului responsabil cu administrarea ariilor naturale protejate, în vederea asigurării stării favorabile de conservare a biodiversității din aria proiectului.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516657"/>
            <a:ext cx="2061266" cy="1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6381328"/>
            <a:ext cx="5066399" cy="703370"/>
          </a:xfrm>
        </p:spPr>
        <p:txBody>
          <a:bodyPr>
            <a:normAutofit/>
          </a:bodyPr>
          <a:lstStyle/>
          <a:p>
            <a:r>
              <a:rPr lang="ro-RO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HARTA LOCALIZĂRII PROIECTULUI</a:t>
            </a:r>
            <a:br>
              <a:rPr lang="ro-RO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77579" y="5013176"/>
            <a:ext cx="3544881" cy="128129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ROSPA0129 Masivul Ceahlău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ROSCI0024 Ceahlău 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 Național Ceahlău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2.642</a:t>
            </a: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Cascada Duruitoarea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2.641. Polița cu Crini</a:t>
            </a:r>
            <a:endParaRPr lang="en-US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2.661. Lacul Izvorul Muntelui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9" y="332656"/>
            <a:ext cx="1878227" cy="13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" y="1394176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424" y="1497354"/>
            <a:ext cx="88300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Ariile naturale protejate ROSPA0129 Masivul Ceahlău și ROSCI0024 Ceahlău (Parcul Național Ceahlău) se suprapun integral și peste următoarele rezervații: </a:t>
            </a:r>
          </a:p>
          <a:p>
            <a:pPr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Rezervația naturală forestieră Secu</a:t>
            </a:r>
          </a:p>
          <a:p>
            <a:pPr lvl="0"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Rezervaţia ştiinţifică Ocolaşul Mare categoria I-IUCN</a:t>
            </a:r>
          </a:p>
          <a:p>
            <a:pPr lvl="0"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Monumentul naturii Avenul Mare categoria III–IUCN</a:t>
            </a:r>
          </a:p>
          <a:p>
            <a:pPr lvl="0"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Rezervaţia naturală cu profil botanic Toaca categoria IV–IUCN</a:t>
            </a:r>
          </a:p>
          <a:p>
            <a:pPr lvl="0"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Rezervaţia naturală cu profil botanic Gardul Stănilelor categoria IV-IUCN. </a:t>
            </a:r>
          </a:p>
          <a:p>
            <a:pPr lvl="0" algn="just"/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Aceste arii protejate, totalizând aproape 28.000 de ha, se află pe teritoriul a cinci localități din județul Neamț: orașul Bicaz şi comunele Bicazu Ardelean, Ceahlău, Grințieș și Tașca.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516657"/>
            <a:ext cx="2061266" cy="1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217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024" y="1925755"/>
            <a:ext cx="88300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Rezultate așteptate:</a:t>
            </a:r>
            <a:b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Proiectul propus va contribui la atingerea obiectivelor și rezultatelor POIM Axa Prioritară 4:</a:t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- 1 plan de management aprobat</a:t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- 2 situri Natura 2000 care beneficiază de plan de management aprobat</a:t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- 2 situri Natura 2000 cu administrator operațional</a:t>
            </a:r>
            <a:b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516657"/>
            <a:ext cx="2061266" cy="1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217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468" y="1376773"/>
            <a:ext cx="8830016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Activități pentru realizarea Planului de management și a studiilor care stau la baza elaborării acestuia: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Baza de date;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Studii de inventariere, cartare, evaluare a statului de conservare și stabilire a strategiei de conservare pentru următoarele specii de interes conservativ: păsări, mamifere, nevertebrate, amfibieni, pești și plante din ariile naturale protejate vizate de proiect;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Studiul de evaluare a activităților cu potențial antropic (presiuni și amenințări);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Studiul referitor la mediul abiotic;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Evaluarea serviciilor oferite de ecosistemele din ariile naturale protejate;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Analiza socio-economică și culturală a comunităților;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Strategia de comunicare;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Strategia de vizitare a ariilor naturale vizate de proiect;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Elaborarea Planului de management;</a:t>
            </a:r>
          </a:p>
          <a:p>
            <a:pPr>
              <a:lnSpc>
                <a:spcPct val="120000"/>
              </a:lnSpc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- Procedura de avizare SEA.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516657"/>
            <a:ext cx="2061266" cy="1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8217"/>
            <a:ext cx="8830016" cy="4118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817" y="2116747"/>
            <a:ext cx="8830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Activități de întărire a capacității administrative a beneficiarului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Achiziționarea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echipamente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necesare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capacit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 administrative 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administratorului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naturale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protejate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Realizarea unei secțiuni dedicată proiectului pe site-ul web al administratorului ariilor naturale protejate vizate de proiect 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Realizarea unor aplicații software de tip Citizen-Science pentru atragerea publicului larg în activitățile de conservare</a:t>
            </a: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 Instruirea personalului administrației ariilor naturale protejate vizate de proiect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5516657"/>
            <a:ext cx="2061266" cy="10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69" y="260649"/>
            <a:ext cx="8875059" cy="129614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ro-R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24644"/>
            <a:ext cx="1440160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58075"/>
            <a:ext cx="1224136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93" y="116632"/>
            <a:ext cx="1224136" cy="1224136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31640" y="5949280"/>
            <a:ext cx="6552727" cy="772195"/>
          </a:xfrm>
        </p:spPr>
        <p:txBody>
          <a:bodyPr/>
          <a:lstStyle/>
          <a:p>
            <a:r>
              <a:rPr lang="vi-VN" dirty="0">
                <a:solidFill>
                  <a:schemeClr val="accent1"/>
                </a:solidFill>
              </a:rPr>
              <a:t>Proiect cofinanțat din Fondul European de Dezvoltare Regională prin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vi-VN" dirty="0">
                <a:solidFill>
                  <a:schemeClr val="accent1"/>
                </a:solidFill>
              </a:rPr>
              <a:t> Programul Operațional Infrastructură Mare 2014-2020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148478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5711602"/>
            <a:ext cx="864095" cy="10098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59713" y="3244334"/>
            <a:ext cx="1847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" y="1484784"/>
            <a:ext cx="8758012" cy="4052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30" y="1465085"/>
            <a:ext cx="8496942" cy="441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Activități de </a:t>
            </a:r>
            <a:r>
              <a:rPr lang="it-IT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informare, con</a:t>
            </a:r>
            <a:r>
              <a:rPr lang="ro-RO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tientizare, publicitate </a:t>
            </a:r>
            <a:r>
              <a:rPr lang="ro-RO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i consultare cu privire la conservarea biodiversit</a:t>
            </a:r>
            <a:r>
              <a:rPr lang="ro-RO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ăț</a:t>
            </a:r>
            <a:r>
              <a:rPr lang="it-IT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ii în ariile protejate</a:t>
            </a:r>
            <a:r>
              <a:rPr lang="ro-RO" sz="1450" b="1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de sesiuni pentru educarea și conștientizarea elevilor;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de expoziții de fotografie itinerante în școlile de pe raza ariilor protejate vizate de proiect;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de concursuri cu expoziție de fotografie în școli de pe raza ariilor naturale protejate vizate de proiect;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de întâlniri pentru conștientizarea </a:t>
            </a:r>
            <a:r>
              <a:rPr lang="ro-RO" sz="1450" kern="0" dirty="0" err="1">
                <a:latin typeface="Arial" panose="020B0604020202020204" pitchFamily="34" charset="0"/>
                <a:cs typeface="Arial" panose="020B0604020202020204" pitchFamily="34" charset="0"/>
              </a:rPr>
              <a:t>stakeholderilor</a:t>
            </a:r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 locali;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Realizarea unui film documentar pentru promovarea valorilor capitalului natural din Masivul Ceahlău;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Realizarea a 6 filme documentare pentru promovarea speciilor și habitatelor de interes conservativ din Parcul Național Ceahlău;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de consultări publice pentru dezbaterea măsurilor din planul de management;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Realizarea materialelor informative pentru evenimentele de informare/conștientizare, de consultare publică și dezbatere pentru avizarea planului de management;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conferinței “Managementul conservativ al ariilor naturale protejate din zona Masivului Ceahlău”;</a:t>
            </a:r>
          </a:p>
          <a:p>
            <a:pPr lvl="0"/>
            <a:r>
              <a:rPr lang="ro-RO" sz="1450" kern="0" dirty="0">
                <a:latin typeface="Arial" panose="020B0604020202020204" pitchFamily="34" charset="0"/>
                <a:cs typeface="Arial" panose="020B0604020202020204" pitchFamily="34" charset="0"/>
              </a:rPr>
              <a:t>- Organizarea conferințelor de presă de lansare și de finalizare proiect.</a:t>
            </a:r>
            <a:r>
              <a:rPr lang="ro-RO" sz="14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6" y="5537019"/>
            <a:ext cx="2061269" cy="10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7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991</Words>
  <Application>Microsoft Office PowerPoint</Application>
  <PresentationFormat>Expunere pe ecran (4:3)</PresentationFormat>
  <Paragraphs>152</Paragraphs>
  <Slides>10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Temă Office</vt:lpstr>
      <vt:lpstr>  </vt:lpstr>
      <vt:lpstr>  </vt:lpstr>
      <vt:lpstr>  </vt:lpstr>
      <vt:lpstr>HARTA LOCALIZĂRII PROIECTULUI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Ritan</dc:creator>
  <cp:lastModifiedBy>WHITE WOLF</cp:lastModifiedBy>
  <cp:revision>10</cp:revision>
  <dcterms:created xsi:type="dcterms:W3CDTF">2018-02-16T08:34:36Z</dcterms:created>
  <dcterms:modified xsi:type="dcterms:W3CDTF">2020-04-15T10:08:30Z</dcterms:modified>
</cp:coreProperties>
</file>